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73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68" r:id="rId16"/>
    <p:sldId id="270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AE0BBD-DA17-403A-9B5F-E2F2CE91485F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778C-7CE3-4A8B-8BC0-0CC034C457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3828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0778C-7CE3-4A8B-8BC0-0CC034C4577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0171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0778C-7CE3-4A8B-8BC0-0CC034C4577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572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A0778C-7CE3-4A8B-8BC0-0CC034C4577A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140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F6E1DE-22B9-4819-A3D8-914A85BCD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9F6467-FFFC-41D9-8E89-0F7C817051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E06FCA-D5F5-4666-ADC5-46BE17970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CCC0A7-9B49-45E6-9E55-7A1810DA1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6834C5-D22C-4BD6-88A4-28A105F8D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445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52EE0B-4477-4F7F-92A4-77CDF1997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CDB01A7-8F1C-4C10-A963-159524F976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607E53-166F-454C-A9BD-28D00584E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9709171-584B-4929-9BAE-D7C932E0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968151-084E-4052-A111-8CC915F98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851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417B425-6EB3-4A40-8E0B-205F6F09E1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ECDEB0F-AB7F-4FB2-A57F-931875DA6F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91B45A-649B-4A84-9DCF-CCA14622C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456A13-5775-4494-96AA-6CE6622BB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850839-1D0F-4B9F-9FA1-9D6B2B18D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266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AACF18-5966-4269-8467-663C595FD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5719FE-5C5B-4059-BDE0-1837CABFA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8DEDDF-62E9-4666-9E8A-D8EE4F3C6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07B7A9-803F-4A90-A1E3-D675DD81E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E47FBE-BD14-48FD-839D-9253D880A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9987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CABBB7-A85E-4398-8A19-BB85A6D03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E499AC3-6634-4A29-98A0-2E239A8D1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401233-33BC-47D3-8529-FA18D34A7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D35425-14BB-4885-B294-A1D5D0BA4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1BB15D-2C5F-427C-8D27-02B189445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175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865649-2CA9-4ABF-81D4-18E7F1043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847BAE-3BBC-497A-BCAE-95466B6B0C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F78E9DB-48E2-4070-8E3F-F52B46A117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DAFAA6A-7148-4506-8655-3C8AB962E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7ED4529-7018-4AA1-BD6F-11047609D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275F39-4FCE-4583-911B-92CF8DA5D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7169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E17B73-9ED2-48FF-86E6-7BA6067B6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E1318E-3BEB-453A-A62A-114B357E0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D8BE584-F61D-4079-A114-BC043C81D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2A890BD-E59D-4701-83D1-EA75082DBE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1E911F6-D46C-4566-AE56-0B2A7BE02D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C5F7249-BC51-4942-B53E-9A6012839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00E7557-C4EE-4317-8CA9-C066C4BDC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51048D2-35CB-4E82-82BC-5275EF67A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058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B9B1FA-93AF-4E18-8A88-2B588F9D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D8EC1B4-5008-40C2-B781-E0D539F67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BAE617D-E1D8-4F24-BAEA-CACAA84F3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230B2E3-55B2-4D56-BA17-239745BE0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34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60F6DB2-B1A7-43A4-B82C-622A7DD0D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DD7F35B-43A1-4F8D-A425-159B4F39A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2BFA693-83CF-4190-94B3-1D06DDBED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0213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C8C09B-0608-4432-B8A1-8F183E16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132E1E-BD9B-4072-88A6-CA963E824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6110B46-0820-4D56-8B58-973B23C2C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D080AC-47CE-41ED-9123-981946AD0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77E758-BB5F-4A93-AC42-14351C213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FBFE3C-18E3-48B2-9154-F3399A96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6420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DA232C-D54E-4A6D-B5FF-25EF239D3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0D9AACA-2B75-4C79-BE52-C7E9F2C85C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9B8341B-1DC7-4373-88CF-FB5CD6BCAC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11AB83B-9819-46C5-93B3-3BE54121A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BD4655-8521-4867-802C-DC0F99805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B928B5-594B-4CB4-8484-559F1F1C7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5634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B3B507-D385-47BB-8CA5-F84748ADF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5F6671D-86F5-4FE5-8678-BFDEC76AB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8BFB0A-587B-4BDA-A9E6-99F2139DD2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2667F-BA3A-4148-84D8-63248C3B840E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F86869-88AE-41E7-A0D1-0A6469740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F5C37C9-C1E1-4C18-AE0E-0B4703BF3D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F61D8-A2D5-4DDD-BE72-369A197556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2162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0A4AD47-4A9A-42C3-9D40-B8FD0E1ECB75}"/>
              </a:ext>
            </a:extLst>
          </p:cNvPr>
          <p:cNvSpPr/>
          <p:nvPr/>
        </p:nvSpPr>
        <p:spPr>
          <a:xfrm>
            <a:off x="428625" y="266700"/>
            <a:ext cx="485775" cy="48600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7F9087A-7B82-4014-94CB-B293AAD99E64}"/>
              </a:ext>
            </a:extLst>
          </p:cNvPr>
          <p:cNvSpPr/>
          <p:nvPr/>
        </p:nvSpPr>
        <p:spPr>
          <a:xfrm>
            <a:off x="428625" y="6105300"/>
            <a:ext cx="485775" cy="48600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88B085-FAFF-4213-BF04-372C5CA5F9EF}"/>
              </a:ext>
            </a:extLst>
          </p:cNvPr>
          <p:cNvSpPr/>
          <p:nvPr/>
        </p:nvSpPr>
        <p:spPr>
          <a:xfrm>
            <a:off x="11430000" y="419100"/>
            <a:ext cx="485775" cy="48600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E5C320-D4C2-4C76-8D50-EF7C32352C86}"/>
              </a:ext>
            </a:extLst>
          </p:cNvPr>
          <p:cNvSpPr txBox="1"/>
          <p:nvPr/>
        </p:nvSpPr>
        <p:spPr>
          <a:xfrm>
            <a:off x="3933825" y="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D8F63D-8787-4D5C-BAE9-8848437F3F07}"/>
              </a:ext>
            </a:extLst>
          </p:cNvPr>
          <p:cNvSpPr txBox="1"/>
          <p:nvPr/>
        </p:nvSpPr>
        <p:spPr>
          <a:xfrm>
            <a:off x="1233314" y="56971"/>
            <a:ext cx="95974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Montserrat Black" pitchFamily="2" charset="-52"/>
              </a:rPr>
              <a:t>BUG </a:t>
            </a:r>
            <a:r>
              <a:rPr lang="en-US" sz="7200" dirty="0">
                <a:solidFill>
                  <a:srgbClr val="FF0000"/>
                </a:solidFill>
                <a:latin typeface="Montserrat Black" pitchFamily="2" charset="-52"/>
              </a:rPr>
              <a:t>BUSTERS</a:t>
            </a:r>
            <a:r>
              <a:rPr lang="en-US" sz="7200" dirty="0">
                <a:solidFill>
                  <a:schemeClr val="bg1"/>
                </a:solidFill>
                <a:latin typeface="Montserrat Black" pitchFamily="2" charset="-52"/>
              </a:rPr>
              <a:t> </a:t>
            </a:r>
            <a:endParaRPr lang="ru-RU" sz="72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C117C9-BB5C-4C86-907F-27B9BA8D5DF1}"/>
              </a:ext>
            </a:extLst>
          </p:cNvPr>
          <p:cNvSpPr txBox="1"/>
          <p:nvPr/>
        </p:nvSpPr>
        <p:spPr>
          <a:xfrm>
            <a:off x="1233314" y="1672799"/>
            <a:ext cx="114883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chemeClr val="bg1"/>
                </a:solidFill>
                <a:latin typeface="Montserrat Black" pitchFamily="2" charset="-52"/>
              </a:rPr>
              <a:t>ПРЕЗЕНТАЦИЯ </a:t>
            </a:r>
            <a:r>
              <a:rPr lang="ru-RU" sz="6000" dirty="0">
                <a:solidFill>
                  <a:srgbClr val="FF0000"/>
                </a:solidFill>
                <a:latin typeface="Montserrat Black" pitchFamily="2" charset="-52"/>
              </a:rPr>
              <a:t>СОБСТВЕННОГО</a:t>
            </a:r>
            <a:r>
              <a:rPr lang="ru-RU" sz="6000" dirty="0">
                <a:solidFill>
                  <a:schemeClr val="bg1"/>
                </a:solidFill>
                <a:latin typeface="Montserrat Black" pitchFamily="2" charset="-52"/>
              </a:rPr>
              <a:t> РЕШЕНИЯ</a:t>
            </a:r>
          </a:p>
        </p:txBody>
      </p:sp>
    </p:spTree>
    <p:extLst>
      <p:ext uri="{BB962C8B-B14F-4D97-AF65-F5344CB8AC3E}">
        <p14:creationId xmlns:p14="http://schemas.microsoft.com/office/powerpoint/2010/main" val="3806778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7669E93-61C3-4785-8EDD-C361D5B22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661" y="780446"/>
            <a:ext cx="9120678" cy="52971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EB5301-EA20-48D4-8AAF-965E4B260DED}"/>
              </a:ext>
            </a:extLst>
          </p:cNvPr>
          <p:cNvSpPr txBox="1"/>
          <p:nvPr/>
        </p:nvSpPr>
        <p:spPr>
          <a:xfrm>
            <a:off x="4439829" y="0"/>
            <a:ext cx="4561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Montserrat Black" pitchFamily="2" charset="-52"/>
              </a:rPr>
              <a:t>ЗАДАНИЕ 1</a:t>
            </a:r>
          </a:p>
        </p:txBody>
      </p:sp>
    </p:spTree>
    <p:extLst>
      <p:ext uri="{BB962C8B-B14F-4D97-AF65-F5344CB8AC3E}">
        <p14:creationId xmlns:p14="http://schemas.microsoft.com/office/powerpoint/2010/main" val="2362508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839B644-19BC-4F74-9164-40C94FADE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257" y="0"/>
            <a:ext cx="7859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00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AA237DE-6E2F-474D-92DD-F73C12A7D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117" y="866775"/>
            <a:ext cx="9501765" cy="59912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0BFE92-B1E6-4B46-9713-CE8017921654}"/>
              </a:ext>
            </a:extLst>
          </p:cNvPr>
          <p:cNvSpPr txBox="1"/>
          <p:nvPr/>
        </p:nvSpPr>
        <p:spPr>
          <a:xfrm>
            <a:off x="4211229" y="85725"/>
            <a:ext cx="4561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Montserrat Black" pitchFamily="2" charset="-52"/>
              </a:rPr>
              <a:t>ЗАДАНИЕ 2</a:t>
            </a:r>
          </a:p>
        </p:txBody>
      </p:sp>
    </p:spTree>
    <p:extLst>
      <p:ext uri="{BB962C8B-B14F-4D97-AF65-F5344CB8AC3E}">
        <p14:creationId xmlns:p14="http://schemas.microsoft.com/office/powerpoint/2010/main" val="3811641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E9F1D9-5233-42F1-BEFB-EA5E92609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063" y="1510863"/>
            <a:ext cx="9539873" cy="383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338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EAFE06D-47C1-4EFD-95D2-E2564701C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849" y="1453700"/>
            <a:ext cx="9222301" cy="395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151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DC872B-C5F3-4C80-9B77-EE93DC2FA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360" y="2069790"/>
            <a:ext cx="9565279" cy="2718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46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03A879-A125-CF22-9643-BDD7BC1A2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274" y="0"/>
            <a:ext cx="76074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741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Равнобедренный треугольник 18">
            <a:extLst>
              <a:ext uri="{FF2B5EF4-FFF2-40B4-BE49-F238E27FC236}">
                <a16:creationId xmlns:a16="http://schemas.microsoft.com/office/drawing/2014/main" id="{E2FB4345-4ED2-401E-B9FD-CD11D8E7CE36}"/>
              </a:ext>
            </a:extLst>
          </p:cNvPr>
          <p:cNvSpPr/>
          <p:nvPr/>
        </p:nvSpPr>
        <p:spPr>
          <a:xfrm rot="13647587">
            <a:off x="9109024" y="-2012728"/>
            <a:ext cx="4514055" cy="3750798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Равнобедренный треугольник 19">
            <a:extLst>
              <a:ext uri="{FF2B5EF4-FFF2-40B4-BE49-F238E27FC236}">
                <a16:creationId xmlns:a16="http://schemas.microsoft.com/office/drawing/2014/main" id="{51E7D32C-6646-48FD-821E-4B4996D1F016}"/>
              </a:ext>
            </a:extLst>
          </p:cNvPr>
          <p:cNvSpPr/>
          <p:nvPr/>
        </p:nvSpPr>
        <p:spPr>
          <a:xfrm rot="5565513">
            <a:off x="-2177517" y="165114"/>
            <a:ext cx="4373629" cy="4442927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EAD38A-961D-4B2D-9868-2BEBA4A56297}"/>
              </a:ext>
            </a:extLst>
          </p:cNvPr>
          <p:cNvSpPr txBox="1"/>
          <p:nvPr/>
        </p:nvSpPr>
        <p:spPr>
          <a:xfrm>
            <a:off x="152954" y="-137330"/>
            <a:ext cx="53619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dirty="0">
                <a:solidFill>
                  <a:schemeClr val="bg1"/>
                </a:solidFill>
                <a:latin typeface="Montserrat Thin Black" pitchFamily="2" charset="-52"/>
              </a:rPr>
              <a:t>К</a:t>
            </a:r>
            <a:r>
              <a:rPr lang="ru-RU" sz="6000" dirty="0">
                <a:solidFill>
                  <a:srgbClr val="FF0000"/>
                </a:solidFill>
                <a:latin typeface="Montserrat Thin Black" pitchFamily="2" charset="-52"/>
              </a:rPr>
              <a:t>О</a:t>
            </a:r>
            <a:r>
              <a:rPr lang="ru-RU" sz="6000" dirty="0">
                <a:solidFill>
                  <a:schemeClr val="bg1"/>
                </a:solidFill>
                <a:latin typeface="Montserrat Thin Black" pitchFamily="2" charset="-52"/>
              </a:rPr>
              <a:t>МА</a:t>
            </a:r>
            <a:r>
              <a:rPr lang="ru-RU" sz="6000" dirty="0">
                <a:solidFill>
                  <a:srgbClr val="FF0000"/>
                </a:solidFill>
                <a:latin typeface="Montserrat Thin Black" pitchFamily="2" charset="-52"/>
              </a:rPr>
              <a:t>Н</a:t>
            </a:r>
            <a:r>
              <a:rPr lang="ru-RU" sz="6000" dirty="0">
                <a:solidFill>
                  <a:schemeClr val="bg1"/>
                </a:solidFill>
                <a:latin typeface="Montserrat Thin Black" pitchFamily="2" charset="-52"/>
              </a:rPr>
              <a:t>ДА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1856E6-56A1-42CE-80A9-96A688B35F15}"/>
              </a:ext>
            </a:extLst>
          </p:cNvPr>
          <p:cNvSpPr txBox="1"/>
          <p:nvPr/>
        </p:nvSpPr>
        <p:spPr>
          <a:xfrm>
            <a:off x="6601424" y="1259100"/>
            <a:ext cx="5251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FF0000"/>
                </a:solidFill>
                <a:latin typeface="Montserrat Thin SemiBold" pitchFamily="2" charset="-52"/>
              </a:rPr>
              <a:t>Г</a:t>
            </a:r>
            <a:r>
              <a:rPr lang="ru-RU" sz="3600" dirty="0">
                <a:solidFill>
                  <a:schemeClr val="bg1"/>
                </a:solidFill>
                <a:latin typeface="Montserrat Thin SemiBold" pitchFamily="2" charset="-52"/>
              </a:rPr>
              <a:t>АЛИЦКОВ </a:t>
            </a:r>
            <a:r>
              <a:rPr lang="ru-RU" sz="3600" dirty="0">
                <a:solidFill>
                  <a:srgbClr val="FF0000"/>
                </a:solidFill>
                <a:latin typeface="Montserrat Thin SemiBold" pitchFamily="2" charset="-52"/>
              </a:rPr>
              <a:t>Б</a:t>
            </a:r>
            <a:r>
              <a:rPr lang="ru-RU" sz="3600" dirty="0">
                <a:solidFill>
                  <a:schemeClr val="bg1"/>
                </a:solidFill>
                <a:latin typeface="Montserrat Thin SemiBold" pitchFamily="2" charset="-52"/>
              </a:rPr>
              <a:t>ОГД</a:t>
            </a:r>
            <a:r>
              <a:rPr lang="ru-RU" sz="3600" dirty="0">
                <a:solidFill>
                  <a:srgbClr val="FF0000"/>
                </a:solidFill>
                <a:latin typeface="Montserrat Thin SemiBold" pitchFamily="2" charset="-52"/>
              </a:rPr>
              <a:t>А</a:t>
            </a:r>
            <a:r>
              <a:rPr lang="ru-RU" sz="3600" dirty="0">
                <a:solidFill>
                  <a:schemeClr val="bg1"/>
                </a:solidFill>
                <a:latin typeface="Montserrat Thin SemiBold" pitchFamily="2" charset="-52"/>
              </a:rPr>
              <a:t>Н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8C062EA-2633-4934-BCF3-FD20824F41AC}"/>
              </a:ext>
            </a:extLst>
          </p:cNvPr>
          <p:cNvSpPr txBox="1"/>
          <p:nvPr/>
        </p:nvSpPr>
        <p:spPr>
          <a:xfrm>
            <a:off x="6558727" y="4852464"/>
            <a:ext cx="5633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ontserrat Thin SemiBold" pitchFamily="2" charset="-52"/>
              </a:rPr>
              <a:t>МА</a:t>
            </a:r>
            <a:r>
              <a:rPr lang="ru-RU" sz="3600" dirty="0">
                <a:solidFill>
                  <a:srgbClr val="FF0000"/>
                </a:solidFill>
                <a:latin typeface="Montserrat Thin SemiBold" pitchFamily="2" charset="-52"/>
              </a:rPr>
              <a:t>К</a:t>
            </a:r>
            <a:r>
              <a:rPr lang="ru-RU" sz="3600" dirty="0">
                <a:solidFill>
                  <a:schemeClr val="bg1"/>
                </a:solidFill>
                <a:latin typeface="Montserrat Thin SemiBold" pitchFamily="2" charset="-52"/>
              </a:rPr>
              <a:t>СИ</a:t>
            </a:r>
            <a:r>
              <a:rPr lang="ru-RU" sz="3600" dirty="0">
                <a:solidFill>
                  <a:srgbClr val="FF0000"/>
                </a:solidFill>
                <a:latin typeface="Montserrat Thin SemiBold" pitchFamily="2" charset="-52"/>
              </a:rPr>
              <a:t>М</a:t>
            </a:r>
            <a:r>
              <a:rPr lang="ru-RU" sz="3600" dirty="0">
                <a:solidFill>
                  <a:schemeClr val="bg1"/>
                </a:solidFill>
                <a:latin typeface="Montserrat Thin SemiBold" pitchFamily="2" charset="-52"/>
              </a:rPr>
              <a:t>ОВ </a:t>
            </a:r>
            <a:r>
              <a:rPr lang="ru-RU" sz="3600" dirty="0">
                <a:solidFill>
                  <a:srgbClr val="FF0000"/>
                </a:solidFill>
                <a:latin typeface="Montserrat Thin SemiBold" pitchFamily="2" charset="-52"/>
              </a:rPr>
              <a:t>М</a:t>
            </a:r>
            <a:r>
              <a:rPr lang="ru-RU" sz="3600" dirty="0">
                <a:solidFill>
                  <a:schemeClr val="bg1"/>
                </a:solidFill>
                <a:latin typeface="Montserrat Thin SemiBold" pitchFamily="2" charset="-52"/>
              </a:rPr>
              <a:t>АКСИМ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2050B0-4873-4E6A-8A24-47AA8A805CAB}"/>
              </a:ext>
            </a:extLst>
          </p:cNvPr>
          <p:cNvSpPr txBox="1"/>
          <p:nvPr/>
        </p:nvSpPr>
        <p:spPr>
          <a:xfrm>
            <a:off x="540846" y="3105834"/>
            <a:ext cx="37625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rgbClr val="FF0000"/>
                </a:solidFill>
                <a:latin typeface="Montserrat Thin SemiBold" pitchFamily="2" charset="-52"/>
              </a:rPr>
              <a:t>А</a:t>
            </a:r>
            <a:r>
              <a:rPr lang="ru-RU" sz="3600" dirty="0">
                <a:solidFill>
                  <a:schemeClr val="bg1"/>
                </a:solidFill>
                <a:latin typeface="Montserrat Thin SemiBold" pitchFamily="2" charset="-52"/>
              </a:rPr>
              <a:t>ХУНО</a:t>
            </a:r>
            <a:r>
              <a:rPr lang="ru-RU" sz="3600" dirty="0">
                <a:solidFill>
                  <a:srgbClr val="FF0000"/>
                </a:solidFill>
                <a:latin typeface="Montserrat Thin SemiBold" pitchFamily="2" charset="-52"/>
              </a:rPr>
              <a:t>В</a:t>
            </a:r>
            <a:r>
              <a:rPr lang="ru-RU" sz="3600" dirty="0">
                <a:solidFill>
                  <a:schemeClr val="bg1"/>
                </a:solidFill>
                <a:latin typeface="Montserrat Thin SemiBold" pitchFamily="2" charset="-52"/>
              </a:rPr>
              <a:t> ОЛЕ</a:t>
            </a:r>
            <a:r>
              <a:rPr lang="ru-RU" sz="3600" dirty="0">
                <a:solidFill>
                  <a:srgbClr val="FF0000"/>
                </a:solidFill>
                <a:latin typeface="Montserrat Thin SemiBold" pitchFamily="2" charset="-52"/>
              </a:rPr>
              <a:t>Г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B106C0A-554E-4AD4-84DD-C3490024D822}"/>
              </a:ext>
            </a:extLst>
          </p:cNvPr>
          <p:cNvSpPr txBox="1"/>
          <p:nvPr/>
        </p:nvSpPr>
        <p:spPr>
          <a:xfrm>
            <a:off x="6601424" y="1891169"/>
            <a:ext cx="359104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rgbClr val="FF0000"/>
                </a:solidFill>
                <a:latin typeface="Montserrat Thin SemiBold" pitchFamily="2" charset="-52"/>
              </a:rPr>
              <a:t>РАБОТА С ДАННЫМИ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Thin SemiBold" pitchFamily="2" charset="-52"/>
              </a:rPr>
              <a:t>ПРЕЗЕНТАЦИЯ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Thin SemiBold" pitchFamily="2" charset="-52"/>
              </a:rPr>
              <a:t>ПРОГРАММИСТ </a:t>
            </a:r>
            <a:r>
              <a:rPr lang="en-US" sz="2000" dirty="0">
                <a:solidFill>
                  <a:schemeClr val="bg1"/>
                </a:solidFill>
                <a:latin typeface="Montserrat Thin SemiBold" pitchFamily="2" charset="-52"/>
              </a:rPr>
              <a:t>PYTHON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9FF148-0609-4333-9238-922970D50E80}"/>
              </a:ext>
            </a:extLst>
          </p:cNvPr>
          <p:cNvSpPr txBox="1"/>
          <p:nvPr/>
        </p:nvSpPr>
        <p:spPr>
          <a:xfrm>
            <a:off x="537909" y="3729514"/>
            <a:ext cx="359104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Thin SemiBold" pitchFamily="2" charset="-52"/>
              </a:rPr>
              <a:t>ПРОГРАММИСТ </a:t>
            </a:r>
            <a:r>
              <a:rPr lang="en-US" sz="2000" dirty="0">
                <a:solidFill>
                  <a:schemeClr val="bg1"/>
                </a:solidFill>
                <a:latin typeface="Montserrat Thin SemiBold" pitchFamily="2" charset="-52"/>
              </a:rPr>
              <a:t>PYTHON</a:t>
            </a:r>
          </a:p>
          <a:p>
            <a:r>
              <a:rPr lang="ru-RU" sz="2000" dirty="0">
                <a:solidFill>
                  <a:srgbClr val="FF0000"/>
                </a:solidFill>
                <a:latin typeface="Montserrat Thin SemiBold" pitchFamily="2" charset="-52"/>
              </a:rPr>
              <a:t>ТЕСТИРОВАНИЕ</a:t>
            </a:r>
          </a:p>
          <a:p>
            <a:r>
              <a:rPr lang="ru-RU" sz="2000" dirty="0">
                <a:solidFill>
                  <a:schemeClr val="bg1"/>
                </a:solidFill>
                <a:latin typeface="Montserrat Thin SemiBold" pitchFamily="2" charset="-52"/>
              </a:rPr>
              <a:t>РАБОТА С ДАННЫМИ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94154F0-184C-46D7-AA28-3F2B34DA516B}"/>
              </a:ext>
            </a:extLst>
          </p:cNvPr>
          <p:cNvSpPr txBox="1"/>
          <p:nvPr/>
        </p:nvSpPr>
        <p:spPr>
          <a:xfrm>
            <a:off x="6601424" y="5498795"/>
            <a:ext cx="27109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Montserrat Thin SemiBold" pitchFamily="2" charset="-52"/>
              </a:rPr>
              <a:t>КАПИТАН</a:t>
            </a:r>
            <a:endParaRPr lang="en-US" sz="2000" dirty="0">
              <a:solidFill>
                <a:schemeClr val="bg1"/>
              </a:solidFill>
              <a:latin typeface="Montserrat Thin SemiBold" pitchFamily="2" charset="-52"/>
            </a:endParaRPr>
          </a:p>
          <a:p>
            <a:r>
              <a:rPr lang="ru-RU" sz="2000" dirty="0">
                <a:solidFill>
                  <a:schemeClr val="bg1"/>
                </a:solidFill>
                <a:latin typeface="Montserrat Thin SemiBold" pitchFamily="2" charset="-52"/>
              </a:rPr>
              <a:t>ТЕСТИРОВАНИЕ</a:t>
            </a:r>
          </a:p>
          <a:p>
            <a:r>
              <a:rPr lang="ru-RU" sz="2000" dirty="0">
                <a:solidFill>
                  <a:srgbClr val="FF0000"/>
                </a:solidFill>
                <a:latin typeface="Montserrat Thin SemiBold" pitchFamily="2" charset="-52"/>
              </a:rPr>
              <a:t>АНАЛИЗ ДАННЫХ</a:t>
            </a:r>
          </a:p>
        </p:txBody>
      </p:sp>
    </p:spTree>
    <p:extLst>
      <p:ext uri="{BB962C8B-B14F-4D97-AF65-F5344CB8AC3E}">
        <p14:creationId xmlns:p14="http://schemas.microsoft.com/office/powerpoint/2010/main" val="677583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  <p:bldP spid="25" grpId="0"/>
      <p:bldP spid="26" grpId="0"/>
      <p:bldP spid="27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179D15-D9EA-4C2D-AA2F-B90F03939A9B}"/>
              </a:ext>
            </a:extLst>
          </p:cNvPr>
          <p:cNvSpPr txBox="1"/>
          <p:nvPr/>
        </p:nvSpPr>
        <p:spPr>
          <a:xfrm>
            <a:off x="266700" y="123825"/>
            <a:ext cx="49007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>
                <a:solidFill>
                  <a:schemeClr val="bg1"/>
                </a:solidFill>
                <a:latin typeface="Montserrat Black" pitchFamily="2" charset="-52"/>
              </a:rPr>
              <a:t>Х</a:t>
            </a:r>
            <a:r>
              <a:rPr lang="ru-RU" sz="4400" dirty="0">
                <a:solidFill>
                  <a:srgbClr val="FF0000"/>
                </a:solidFill>
                <a:latin typeface="Montserrat Black" pitchFamily="2" charset="-52"/>
              </a:rPr>
              <a:t>О</a:t>
            </a:r>
            <a:r>
              <a:rPr lang="ru-RU" sz="4400" dirty="0">
                <a:solidFill>
                  <a:schemeClr val="bg1"/>
                </a:solidFill>
                <a:latin typeface="Montserrat Black" pitchFamily="2" charset="-52"/>
              </a:rPr>
              <a:t>Д РЕ</a:t>
            </a:r>
            <a:r>
              <a:rPr lang="ru-RU" sz="4400" dirty="0">
                <a:solidFill>
                  <a:srgbClr val="FF0000"/>
                </a:solidFill>
                <a:latin typeface="Montserrat Black" pitchFamily="2" charset="-52"/>
              </a:rPr>
              <a:t>Ш</a:t>
            </a:r>
            <a:r>
              <a:rPr lang="ru-RU" sz="4400" dirty="0">
                <a:solidFill>
                  <a:schemeClr val="bg1"/>
                </a:solidFill>
                <a:latin typeface="Montserrat Black" pitchFamily="2" charset="-52"/>
              </a:rPr>
              <a:t>ЕН</a:t>
            </a:r>
            <a:r>
              <a:rPr lang="ru-RU" sz="4400" dirty="0">
                <a:solidFill>
                  <a:srgbClr val="FF0000"/>
                </a:solidFill>
                <a:latin typeface="Montserrat Black" pitchFamily="2" charset="-52"/>
              </a:rPr>
              <a:t>И</a:t>
            </a:r>
            <a:r>
              <a:rPr lang="ru-RU" sz="4400" dirty="0">
                <a:solidFill>
                  <a:schemeClr val="bg1"/>
                </a:solidFill>
                <a:latin typeface="Montserrat Black" pitchFamily="2" charset="-52"/>
              </a:rPr>
              <a:t>Я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9CD5899-C4EC-446A-A807-617B40D96DA4}"/>
              </a:ext>
            </a:extLst>
          </p:cNvPr>
          <p:cNvSpPr/>
          <p:nvPr/>
        </p:nvSpPr>
        <p:spPr>
          <a:xfrm>
            <a:off x="266700" y="1491611"/>
            <a:ext cx="847725" cy="769440"/>
          </a:xfrm>
          <a:prstGeom prst="rect">
            <a:avLst/>
          </a:prstGeom>
          <a:solidFill>
            <a:srgbClr val="FF0000">
              <a:alpha val="81000"/>
            </a:srgbClr>
          </a:solidFill>
          <a:ln>
            <a:solidFill>
              <a:srgbClr val="FF0000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195AAE-54FA-4382-BCA2-59EB1209600E}"/>
              </a:ext>
            </a:extLst>
          </p:cNvPr>
          <p:cNvSpPr txBox="1"/>
          <p:nvPr/>
        </p:nvSpPr>
        <p:spPr>
          <a:xfrm>
            <a:off x="1114425" y="1676275"/>
            <a:ext cx="10610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Montserrat ExtraBold" pitchFamily="2" charset="-52"/>
              </a:rPr>
              <a:t>Импорт библиотек и начальных данных</a:t>
            </a:r>
            <a:r>
              <a:rPr lang="ru-RU" dirty="0">
                <a:solidFill>
                  <a:schemeClr val="bg1"/>
                </a:solidFill>
              </a:rPr>
              <a:t>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26560A-36FF-4460-8DEE-2F40F9B0A4ED}"/>
              </a:ext>
            </a:extLst>
          </p:cNvPr>
          <p:cNvSpPr txBox="1"/>
          <p:nvPr/>
        </p:nvSpPr>
        <p:spPr>
          <a:xfrm>
            <a:off x="466725" y="1501033"/>
            <a:ext cx="77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Montserrat Thin Black" pitchFamily="2" charset="-52"/>
              </a:rPr>
              <a:t>1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0222ED5-753E-4F6A-8353-8DD4E452BC67}"/>
              </a:ext>
            </a:extLst>
          </p:cNvPr>
          <p:cNvSpPr/>
          <p:nvPr/>
        </p:nvSpPr>
        <p:spPr>
          <a:xfrm>
            <a:off x="266700" y="2804998"/>
            <a:ext cx="847725" cy="769440"/>
          </a:xfrm>
          <a:prstGeom prst="rect">
            <a:avLst/>
          </a:prstGeom>
          <a:solidFill>
            <a:srgbClr val="FF0000">
              <a:alpha val="81000"/>
            </a:srgbClr>
          </a:solidFill>
          <a:ln>
            <a:solidFill>
              <a:srgbClr val="FF0000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6EDBAD-80C0-4FB7-BC12-B7B18D34F780}"/>
              </a:ext>
            </a:extLst>
          </p:cNvPr>
          <p:cNvSpPr txBox="1"/>
          <p:nvPr/>
        </p:nvSpPr>
        <p:spPr>
          <a:xfrm>
            <a:off x="1144125" y="2916445"/>
            <a:ext cx="10610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Montserrat ExtraBold" pitchFamily="2" charset="-52"/>
              </a:rPr>
              <a:t>Задание 0:Обработка данных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569D28-D266-4E0B-AAC5-9A492C189FF9}"/>
              </a:ext>
            </a:extLst>
          </p:cNvPr>
          <p:cNvSpPr txBox="1"/>
          <p:nvPr/>
        </p:nvSpPr>
        <p:spPr>
          <a:xfrm>
            <a:off x="420225" y="2804998"/>
            <a:ext cx="77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Montserrat Thin Black" pitchFamily="2" charset="-52"/>
              </a:rPr>
              <a:t>2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2EA615D-2951-4A59-A984-EE89D65E60E6}"/>
              </a:ext>
            </a:extLst>
          </p:cNvPr>
          <p:cNvSpPr/>
          <p:nvPr/>
        </p:nvSpPr>
        <p:spPr>
          <a:xfrm>
            <a:off x="266700" y="4044180"/>
            <a:ext cx="847725" cy="769440"/>
          </a:xfrm>
          <a:prstGeom prst="rect">
            <a:avLst/>
          </a:prstGeom>
          <a:solidFill>
            <a:srgbClr val="FF0000">
              <a:alpha val="81000"/>
            </a:srgbClr>
          </a:solidFill>
          <a:ln>
            <a:solidFill>
              <a:srgbClr val="FF0000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F98064-FED3-4BF0-A617-0464DD6FF5D5}"/>
              </a:ext>
            </a:extLst>
          </p:cNvPr>
          <p:cNvSpPr txBox="1"/>
          <p:nvPr/>
        </p:nvSpPr>
        <p:spPr>
          <a:xfrm>
            <a:off x="1190625" y="3784121"/>
            <a:ext cx="10229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Montserrat ExtraBold" pitchFamily="2" charset="-52"/>
              </a:rPr>
              <a:t>Задание 1: Проверить эмпирическое правило: чем больше напряжение на ПЭД, тем больше дебит жидкости</a:t>
            </a:r>
            <a:r>
              <a:rPr lang="ru-RU" dirty="0">
                <a:solidFill>
                  <a:schemeClr val="bg1"/>
                </a:solidFill>
                <a:latin typeface="Montserrat ExtraBold" pitchFamily="2" charset="-52"/>
              </a:rPr>
              <a:t>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DD9396-2396-462A-924B-F0037C0F11D8}"/>
              </a:ext>
            </a:extLst>
          </p:cNvPr>
          <p:cNvSpPr txBox="1"/>
          <p:nvPr/>
        </p:nvSpPr>
        <p:spPr>
          <a:xfrm>
            <a:off x="420225" y="4045028"/>
            <a:ext cx="77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Montserrat Thin Black" pitchFamily="2" charset="-52"/>
              </a:rPr>
              <a:t>3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F507874-A0AD-4A0B-9F57-99983E1B3489}"/>
              </a:ext>
            </a:extLst>
          </p:cNvPr>
          <p:cNvSpPr/>
          <p:nvPr/>
        </p:nvSpPr>
        <p:spPr>
          <a:xfrm>
            <a:off x="296400" y="5369170"/>
            <a:ext cx="847725" cy="769440"/>
          </a:xfrm>
          <a:prstGeom prst="rect">
            <a:avLst/>
          </a:prstGeom>
          <a:solidFill>
            <a:srgbClr val="FF0000">
              <a:alpha val="81000"/>
            </a:srgbClr>
          </a:solidFill>
          <a:ln>
            <a:solidFill>
              <a:srgbClr val="FF0000">
                <a:alpha val="71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E9AFB6-4BA7-4FE6-B4E7-78C48DD5F724}"/>
              </a:ext>
            </a:extLst>
          </p:cNvPr>
          <p:cNvSpPr txBox="1"/>
          <p:nvPr/>
        </p:nvSpPr>
        <p:spPr>
          <a:xfrm>
            <a:off x="1160925" y="5369169"/>
            <a:ext cx="106108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.</a:t>
            </a:r>
            <a:r>
              <a:rPr lang="ru-RU" sz="3200" dirty="0">
                <a:solidFill>
                  <a:schemeClr val="bg1"/>
                </a:solidFill>
                <a:latin typeface="Montserrat ExtraBold" pitchFamily="2" charset="-52"/>
              </a:rPr>
              <a:t>Задание 2: отбор признаков и построения моделей 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218F06-46AC-41CB-8952-78B0CA43D4C5}"/>
              </a:ext>
            </a:extLst>
          </p:cNvPr>
          <p:cNvSpPr txBox="1"/>
          <p:nvPr/>
        </p:nvSpPr>
        <p:spPr>
          <a:xfrm>
            <a:off x="420225" y="5369169"/>
            <a:ext cx="77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Montserrat Thin Black" pitchFamily="2" charset="-52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297153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2" grpId="0" animBg="1"/>
      <p:bldP spid="13" grpId="0"/>
      <p:bldP spid="14" grpId="0"/>
      <p:bldP spid="15" grpId="0" animBg="1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3691EC-B9A5-4483-AFED-8FD2C7AB4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395" y="951935"/>
            <a:ext cx="9260410" cy="49541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2A9AE6-676C-4010-9525-47A425D9E0B9}"/>
              </a:ext>
            </a:extLst>
          </p:cNvPr>
          <p:cNvSpPr txBox="1"/>
          <p:nvPr/>
        </p:nvSpPr>
        <p:spPr>
          <a:xfrm>
            <a:off x="3344453" y="76200"/>
            <a:ext cx="65901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Montserrat Black" pitchFamily="2" charset="-52"/>
              </a:rPr>
              <a:t>ИМПОРТ БИБЛИОТЕК</a:t>
            </a:r>
          </a:p>
        </p:txBody>
      </p:sp>
    </p:spTree>
    <p:extLst>
      <p:ext uri="{BB962C8B-B14F-4D97-AF65-F5344CB8AC3E}">
        <p14:creationId xmlns:p14="http://schemas.microsoft.com/office/powerpoint/2010/main" val="1107612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0DBD46A-BC98-4E5E-8F90-73D6D51B1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929" y="856664"/>
            <a:ext cx="9400142" cy="514467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D4F919-43F5-464D-8312-7C242A0A790E}"/>
              </a:ext>
            </a:extLst>
          </p:cNvPr>
          <p:cNvSpPr txBox="1"/>
          <p:nvPr/>
        </p:nvSpPr>
        <p:spPr>
          <a:xfrm>
            <a:off x="4439829" y="0"/>
            <a:ext cx="4561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Montserrat Black" pitchFamily="2" charset="-52"/>
              </a:rPr>
              <a:t>ЗАДАНИЕ 0</a:t>
            </a:r>
          </a:p>
        </p:txBody>
      </p:sp>
    </p:spTree>
    <p:extLst>
      <p:ext uri="{BB962C8B-B14F-4D97-AF65-F5344CB8AC3E}">
        <p14:creationId xmlns:p14="http://schemas.microsoft.com/office/powerpoint/2010/main" val="1912270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1C10658-110D-4F8F-A669-3C3DE199E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600" y="0"/>
            <a:ext cx="80027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760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9BD8156-9F20-E2DB-EC12-A97549BFF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72" y="303348"/>
            <a:ext cx="10478701" cy="655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034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F10481C-A3FF-49C5-B231-EC1CDB22E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713" y="0"/>
            <a:ext cx="81445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60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BFAF8D4-20A5-4351-BAEA-EF7A2CA8D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783" y="0"/>
            <a:ext cx="74964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8459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81</Words>
  <Application>Microsoft Office PowerPoint</Application>
  <PresentationFormat>Широкоэкранный</PresentationFormat>
  <Paragraphs>31</Paragraphs>
  <Slides>16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Montserrat Black</vt:lpstr>
      <vt:lpstr>Montserrat ExtraBold</vt:lpstr>
      <vt:lpstr>Montserrat Thin Black</vt:lpstr>
      <vt:lpstr>Montserrat Thin SemiBold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321</dc:creator>
  <cp:lastModifiedBy>Maksim Maksimow</cp:lastModifiedBy>
  <cp:revision>16</cp:revision>
  <dcterms:created xsi:type="dcterms:W3CDTF">2023-05-26T06:00:47Z</dcterms:created>
  <dcterms:modified xsi:type="dcterms:W3CDTF">2023-05-26T11:11:21Z</dcterms:modified>
</cp:coreProperties>
</file>

<file path=docProps/thumbnail.jpeg>
</file>